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75" r:id="rId4"/>
    <p:sldId id="268" r:id="rId5"/>
    <p:sldId id="269" r:id="rId6"/>
    <p:sldId id="273" r:id="rId7"/>
    <p:sldId id="272" r:id="rId8"/>
    <p:sldId id="274" r:id="rId9"/>
    <p:sldId id="266" r:id="rId10"/>
    <p:sldId id="276" r:id="rId11"/>
    <p:sldId id="277" r:id="rId12"/>
    <p:sldId id="278" r:id="rId13"/>
    <p:sldId id="279" r:id="rId14"/>
    <p:sldId id="281" r:id="rId15"/>
  </p:sldIdLst>
  <p:sldSz cx="9144000" cy="6858000" type="screen4x3"/>
  <p:notesSz cx="6761163" cy="99425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4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Lbls>
            <c:dLbl>
              <c:idx val="0"/>
              <c:layout>
                <c:manualLayout>
                  <c:x val="-0.38063231277089404"/>
                  <c:y val="3.8468360712305611E-3"/>
                </c:manualLayout>
              </c:layout>
              <c:tx>
                <c:rich>
                  <a:bodyPr/>
                  <a:lstStyle/>
                  <a:p>
                    <a:r>
                      <a:rPr lang="pt-BR" sz="1600" dirty="0" smtClean="0"/>
                      <a:t>Titulares De Créditos Trabalhistas
0%</a:t>
                    </a:r>
                    <a:endParaRPr lang="pt-BR" sz="20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dirty="0" err="1" smtClean="0"/>
                      <a:t>Titulares</a:t>
                    </a:r>
                    <a:r>
                      <a:rPr lang="en-US" sz="1600" dirty="0" smtClean="0"/>
                      <a:t> De </a:t>
                    </a:r>
                    <a:r>
                      <a:rPr lang="en-US" sz="1600" dirty="0" err="1" smtClean="0"/>
                      <a:t>Créditos</a:t>
                    </a:r>
                    <a:r>
                      <a:rPr lang="en-US" sz="1600" dirty="0" smtClean="0"/>
                      <a:t> 
ME/EPP
5%</a:t>
                    </a:r>
                    <a:endParaRPr lang="en-US" sz="20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2881169626634312"/>
                  <c:y val="-8.137554619014202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err="1" smtClean="0">
                        <a:latin typeface="Garamond" panose="02020404030301010803" pitchFamily="18" charset="0"/>
                      </a:rPr>
                      <a:t>Titulares</a:t>
                    </a:r>
                    <a:r>
                      <a:rPr lang="en-US" sz="1600" dirty="0" smtClean="0">
                        <a:latin typeface="Garamond" panose="02020404030301010803" pitchFamily="18" charset="0"/>
                      </a:rPr>
                      <a:t> De </a:t>
                    </a:r>
                    <a:r>
                      <a:rPr lang="en-US" sz="1600" dirty="0" err="1" smtClean="0">
                        <a:latin typeface="Garamond" panose="02020404030301010803" pitchFamily="18" charset="0"/>
                      </a:rPr>
                      <a:t>Créditos</a:t>
                    </a:r>
                    <a:r>
                      <a:rPr lang="en-US" sz="1600" dirty="0" smtClean="0">
                        <a:latin typeface="Garamond" panose="02020404030301010803" pitchFamily="18" charset="0"/>
                      </a:rPr>
                      <a:t> </a:t>
                    </a:r>
                    <a:r>
                      <a:rPr lang="en-US" sz="1600" dirty="0" err="1" smtClean="0">
                        <a:latin typeface="Garamond" panose="02020404030301010803" pitchFamily="18" charset="0"/>
                      </a:rPr>
                      <a:t>Quirografários</a:t>
                    </a:r>
                    <a:r>
                      <a:rPr lang="en-US" sz="1600" dirty="0" smtClean="0">
                        <a:latin typeface="Garamond" panose="02020404030301010803" pitchFamily="18" charset="0"/>
                      </a:rPr>
                      <a:t>
95%</a:t>
                    </a:r>
                    <a:endParaRPr lang="en-US" sz="1400" dirty="0">
                      <a:latin typeface="Garamond" panose="02020404030301010803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>
                    <a:latin typeface="Garamond" panose="02020404030301010803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TITULARES DE CRÉDITOS TRABALHISTAS</c:v>
                </c:pt>
                <c:pt idx="1">
                  <c:v>TITULARES DE CRÉDITOS 
ME EPP
</c:v>
                </c:pt>
                <c:pt idx="2">
                  <c:v>TITULARES DE CRÉDITOS QUIROGRAFÁRIOS
</c:v>
                </c:pt>
              </c:strCache>
            </c:strRef>
          </c:cat>
          <c:val>
            <c:numRef>
              <c:f>Plan1!$B$2:$B$4</c:f>
              <c:numCache>
                <c:formatCode>#,##0.00</c:formatCode>
                <c:ptCount val="3"/>
                <c:pt idx="0">
                  <c:v>189853.91</c:v>
                </c:pt>
                <c:pt idx="1">
                  <c:v>2342622.71</c:v>
                </c:pt>
                <c:pt idx="2">
                  <c:v>43734585.390000001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085A-2209-4B5B-817E-AC34A7E7E7F9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323D8-BDC2-401B-8ECB-1601138B8A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54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323D8-BDC2-401B-8ECB-1601138B8A0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96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39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6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94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17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26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31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43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57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27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0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87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EED38-084E-4F6A-8DAE-A99BBB4A33B1}" type="datetimeFigureOut">
              <a:rPr lang="pt-BR" smtClean="0"/>
              <a:t>14/06/2016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1132-B451-4D71-8D87-0F1862367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09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76672"/>
            <a:ext cx="4824536" cy="3744416"/>
          </a:xfrm>
          <a:prstGeom prst="rect">
            <a:avLst/>
          </a:prstGeom>
        </p:spPr>
      </p:pic>
      <p:pic>
        <p:nvPicPr>
          <p:cNvPr id="6" name="Image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13176"/>
            <a:ext cx="3863330" cy="155408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357999" y="856163"/>
            <a:ext cx="4511402" cy="353943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Garamond" panose="02020404030301010803" pitchFamily="18" charset="0"/>
              </a:rPr>
              <a:t>PROCESSO DE RECUPERAÇÃO JUDICIAL</a:t>
            </a:r>
          </a:p>
          <a:p>
            <a:pPr algn="ctr"/>
            <a:endParaRPr lang="pt-BR" sz="2800" dirty="0" smtClean="0">
              <a:latin typeface="Garamond" panose="02020404030301010803" pitchFamily="18" charset="0"/>
            </a:endParaRPr>
          </a:p>
          <a:p>
            <a:pPr algn="ctr"/>
            <a:r>
              <a:rPr lang="pt-BR" sz="2800" dirty="0" smtClean="0">
                <a:latin typeface="Garamond" panose="02020404030301010803" pitchFamily="18" charset="0"/>
              </a:rPr>
              <a:t>Elmo Calçados SA</a:t>
            </a:r>
          </a:p>
          <a:p>
            <a:pPr algn="ctr"/>
            <a:endParaRPr lang="pt-BR" sz="2800" dirty="0" smtClean="0">
              <a:latin typeface="Garamond" panose="02020404030301010803" pitchFamily="18" charset="0"/>
            </a:endParaRPr>
          </a:p>
          <a:p>
            <a:pPr algn="ctr"/>
            <a:r>
              <a:rPr lang="pt-BR" sz="2000" dirty="0" smtClean="0">
                <a:latin typeface="Garamond" panose="02020404030301010803" pitchFamily="18" charset="0"/>
              </a:rPr>
              <a:t>Autos n.º 5028847-56.2016.8.13.0024</a:t>
            </a:r>
            <a:endParaRPr lang="pt-BR" sz="2000" dirty="0">
              <a:latin typeface="Garamond" panose="02020404030301010803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32260" y="5559387"/>
            <a:ext cx="4091120" cy="46166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Garamond" panose="02020404030301010803" pitchFamily="18" charset="0"/>
              </a:rPr>
              <a:t>Fase: Verificação dos Créditos</a:t>
            </a:r>
            <a:endParaRPr lang="pt-BR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4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948270"/>
              </p:ext>
            </p:extLst>
          </p:nvPr>
        </p:nvGraphicFramePr>
        <p:xfrm>
          <a:off x="1043608" y="2852936"/>
          <a:ext cx="7200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 de Divergências e Habilitações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7</a:t>
                      </a:r>
                      <a:endParaRPr lang="pt-BR" sz="20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baseline="0" dirty="0" smtClean="0">
                          <a:latin typeface="Garamond" panose="02020404030301010803" pitchFamily="18" charset="0"/>
                        </a:rPr>
                        <a:t>Número de Concordâncias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2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baseline="0" dirty="0" smtClean="0">
                          <a:latin typeface="Garamond" panose="02020404030301010803" pitchFamily="18" charset="0"/>
                        </a:rPr>
                        <a:t>Número de Credores após pedidos de habilitação e divergência perante o juízo da 2ª Vara Empresarial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180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após pedidos de habilitação e divergência perante o juízo da 2ª Vara Empresarial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346.021,26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Diferença:</a:t>
                      </a:r>
                      <a:endParaRPr lang="pt-BR" sz="20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102.021,42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41140" y="1654014"/>
            <a:ext cx="8063308" cy="8309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Garamond" panose="02020404030301010803" pitchFamily="18" charset="0"/>
              </a:rPr>
              <a:t>DIVERGÊNCIAS E HABILITAÇÕES APRESENTADAS PERANTE O JUÍZO DA 2ª VARA EMPRESARIAL</a:t>
            </a:r>
            <a:endParaRPr lang="pt-BR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2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501850"/>
              </p:ext>
            </p:extLst>
          </p:nvPr>
        </p:nvGraphicFramePr>
        <p:xfrm>
          <a:off x="1259632" y="2708920"/>
          <a:ext cx="72008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DIVERGENTE: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CONDOMINIO INDIVISO BETIM SHOPPING</a:t>
                      </a:r>
                    </a:p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Processo: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5071680-89.2016.8.13.0024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R$ 157.793,54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Indicado no Edital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Garamond" panose="02020404030301010803" pitchFamily="18" charset="0"/>
                        </a:rPr>
                        <a:t>R$ 144.138,30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Diferença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R$ 13.655,24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HABILITANTE: </a:t>
                      </a:r>
                      <a:r>
                        <a:rPr lang="pt-BR" sz="16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CLAYTON AMARAL–ME</a:t>
                      </a:r>
                    </a:p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Processo: </a:t>
                      </a:r>
                      <a:r>
                        <a:rPr lang="pt-BR" sz="1600" b="1" dirty="0" smtClean="0">
                          <a:latin typeface="Garamond" panose="02020404030301010803" pitchFamily="18" charset="0"/>
                        </a:rPr>
                        <a:t>5065865-14.2016.8.13.0024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R$ 25.479,22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Indicado no Edital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R$ 0,00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Diferença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R$ 25.479,22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8309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Garamond" panose="02020404030301010803" pitchFamily="18" charset="0"/>
              </a:rPr>
              <a:t>DIVERGÊNCIAS E HABILITAÇÕES APRESENTADAS PERANTE O JUÍZO DA 2ª VARA EMPRESARIAL</a:t>
            </a:r>
            <a:endParaRPr lang="pt-BR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62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17380"/>
              </p:ext>
            </p:extLst>
          </p:nvPr>
        </p:nvGraphicFramePr>
        <p:xfrm>
          <a:off x="1259632" y="2708920"/>
          <a:ext cx="72008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DIVERGENTE: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CRYSALIS SEMPRE MIO IND E COM DE CALCADOS LTDA - 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Processo: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5069323-39.2016.8.13.0024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R$ 93.169,60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Indicado no Edital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R$ 85.989,04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Diferença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R$ 7.180,56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DIVERGENTE: </a:t>
                      </a:r>
                      <a:r>
                        <a:rPr lang="pt-BR" sz="16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CALCADOS BOTTERO LTDA</a:t>
                      </a:r>
                      <a:endParaRPr lang="pt-BR" sz="1600" b="1" i="0" kern="1200" baseline="0" dirty="0" smtClean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Processo: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5069318-17.2016.8.13.0024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</a:t>
                      </a:r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4.136,34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Indicado no Edital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R$ 3.045,00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Diferença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R$ 1.091,34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8309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Garamond" panose="02020404030301010803" pitchFamily="18" charset="0"/>
              </a:rPr>
              <a:t>DIVERGÊNCIAS E HABILITAÇÕES APRESENTADAS PERANTE O JUÍZO DA 2ª VARA EMPRESARIAL</a:t>
            </a:r>
            <a:endParaRPr lang="pt-BR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71767"/>
              </p:ext>
            </p:extLst>
          </p:nvPr>
        </p:nvGraphicFramePr>
        <p:xfrm>
          <a:off x="1259632" y="2708920"/>
          <a:ext cx="72008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DIVERGENTE: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SANTINO COMERCIAL</a:t>
                      </a:r>
                    </a:p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Processo: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5082238-23.2016.8.13.0024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R$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194.493,55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Indicado no Edital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R$ 190.472,65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Diferença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R$ 4.020,90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DIVERGENTE: </a:t>
                      </a:r>
                      <a:r>
                        <a:rPr lang="pt-BR" sz="16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SANYA COMERCIAL DISTRIBUIDORA E IMPORTACAO EIRELI - 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Processo: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5082242-60.2016.8.13.0024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472.066,90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Indicado no Edital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R$ 466.046,30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Diferença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R$ 6.020,60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8309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Garamond" panose="02020404030301010803" pitchFamily="18" charset="0"/>
              </a:rPr>
              <a:t>DIVERGÊNCIAS E HABILITAÇÕES APRESENTADAS PERANTE O JUÍZO DA 2ª VARA EMPRESARIAL</a:t>
            </a:r>
            <a:endParaRPr lang="pt-BR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509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774651"/>
              </p:ext>
            </p:extLst>
          </p:nvPr>
        </p:nvGraphicFramePr>
        <p:xfrm>
          <a:off x="1259632" y="2708920"/>
          <a:ext cx="72008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DIVERGENTE: </a:t>
                      </a:r>
                      <a:r>
                        <a:rPr lang="pt-BR" sz="1600" b="1" i="0" u="none" strike="noStrike" kern="12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CONSÓRCIO EMPREENDEDOR SHOPPING ESTAÇÃO BH - 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Processo: </a:t>
                      </a:r>
                      <a:r>
                        <a:rPr lang="pt-BR" sz="1600" b="1" i="0" u="none" strike="noStrike" kern="12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5028847-56.2016.8.13.0024 (manifestação nos autos)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R$ 366.993,21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Indicado no Edital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R$ 322.419,6471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Diferença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R$ 44.573,56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CONCORDANTE: </a:t>
                      </a: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SCALINA S/A</a:t>
                      </a:r>
                      <a:endParaRPr lang="pt-BR" sz="1600" b="1" dirty="0" smtClean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CONCORDANTE: </a:t>
                      </a:r>
                      <a:r>
                        <a:rPr lang="pt-BR" sz="16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ITABUNA TÊXTIL S/A,</a:t>
                      </a:r>
                      <a:endParaRPr lang="pt-BR" sz="16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8309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Garamond" panose="02020404030301010803" pitchFamily="18" charset="0"/>
              </a:rPr>
              <a:t>DIVERGÊNCIAS E HABILITAÇÕES APRESENTADAS PERANTE O JUÍZO DA 2ª VARA EMPRESARIAL</a:t>
            </a:r>
            <a:endParaRPr lang="pt-BR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7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3441969" y="5921384"/>
            <a:ext cx="3797835" cy="64807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9072" y="1484784"/>
            <a:ext cx="8063308" cy="12003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Garamond" panose="02020404030301010803" pitchFamily="18" charset="0"/>
              </a:rPr>
              <a:t>VALORES APRESENTADOS PELA DEVEDORA NO SEU PEDIDO DE RECUPERAÇÃO JUDICIAL E PELOS CREDORES NAS HABILITAÇÕES E DIVERGÊNCIAS</a:t>
            </a:r>
            <a:endParaRPr lang="pt-BR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566327"/>
              </p:ext>
            </p:extLst>
          </p:nvPr>
        </p:nvGraphicFramePr>
        <p:xfrm>
          <a:off x="749194" y="2924944"/>
          <a:ext cx="7663064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498"/>
                <a:gridCol w="591967"/>
                <a:gridCol w="1800200"/>
                <a:gridCol w="983649"/>
                <a:gridCol w="2616750"/>
              </a:tblGrid>
              <a:tr h="332074">
                <a:tc rowSpan="2">
                  <a:txBody>
                    <a:bodyPr/>
                    <a:lstStyle/>
                    <a:p>
                      <a:pPr algn="ctr"/>
                      <a:endParaRPr lang="pt-BR" sz="18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CREDORES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Constantes no Edital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Após</a:t>
                      </a:r>
                      <a:r>
                        <a:rPr lang="pt-BR" sz="18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Divergências perante o Administrador Judicial</a:t>
                      </a:r>
                      <a:endParaRPr lang="pt-BR" sz="18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4826">
                <a:tc vMerge="1">
                  <a:txBody>
                    <a:bodyPr/>
                    <a:lstStyle/>
                    <a:p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N.º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N.º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Trabalhistas</a:t>
                      </a:r>
                      <a:endParaRPr lang="pt-BR" sz="18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14</a:t>
                      </a:r>
                      <a:endParaRPr lang="pt-BR" sz="18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R$ 189.853,91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14</a:t>
                      </a:r>
                      <a:endParaRPr lang="pt-BR" sz="18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R$ 189.853,91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ME e </a:t>
                      </a:r>
                      <a:r>
                        <a:rPr lang="pt-BR" sz="1800" b="1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EPPs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R$ 2.329.020,89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R$ 2.342.622,71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Quirografários</a:t>
                      </a:r>
                      <a:endParaRPr lang="pt-BR" sz="18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127</a:t>
                      </a:r>
                      <a:endParaRPr lang="pt-BR" sz="18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R$ 43.725.125,04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127</a:t>
                      </a:r>
                      <a:endParaRPr lang="pt-BR" sz="18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Garamond" panose="02020404030301010803" pitchFamily="18" charset="0"/>
                        </a:rPr>
                        <a:t>R$ 43.734.585,39</a:t>
                      </a:r>
                      <a:endParaRPr lang="pt-BR" sz="18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TOTAL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179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R$ 46.243.999,84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179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R$ 46.267.062,01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441968" y="6014587"/>
            <a:ext cx="3797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DIFERENÇA: R$ 23.062,17</a:t>
            </a:r>
            <a:endParaRPr lang="pt-BR" sz="24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cxnSp>
        <p:nvCxnSpPr>
          <p:cNvPr id="8" name="Conector angulado 7"/>
          <p:cNvCxnSpPr/>
          <p:nvPr/>
        </p:nvCxnSpPr>
        <p:spPr>
          <a:xfrm rot="16200000" flipH="1">
            <a:off x="3635896" y="5589240"/>
            <a:ext cx="504056" cy="72008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/>
          <p:nvPr/>
        </p:nvCxnSpPr>
        <p:spPr>
          <a:xfrm rot="16200000" flipH="1">
            <a:off x="6372200" y="5605253"/>
            <a:ext cx="504056" cy="72008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20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41140" y="1412776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COMPOSIÇÃO DA DÍVIDA E PRIORIDADE PARA PAGAMENTO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181627100"/>
              </p:ext>
            </p:extLst>
          </p:nvPr>
        </p:nvGraphicFramePr>
        <p:xfrm>
          <a:off x="1084441" y="2731232"/>
          <a:ext cx="7487244" cy="4126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413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5668"/>
              </p:ext>
            </p:extLst>
          </p:nvPr>
        </p:nvGraphicFramePr>
        <p:xfrm>
          <a:off x="971600" y="3501008"/>
          <a:ext cx="7200800" cy="280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R$ 189.853,91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Concordâncias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  <a:endParaRPr lang="pt-BR" sz="20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Habilitações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14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Quitação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13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691872"/>
              </p:ext>
            </p:extLst>
          </p:nvPr>
        </p:nvGraphicFramePr>
        <p:xfrm>
          <a:off x="1187624" y="3212976"/>
          <a:ext cx="72008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</a:t>
                      </a:r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189.853,91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658797"/>
              </p:ext>
            </p:extLst>
          </p:nvPr>
        </p:nvGraphicFramePr>
        <p:xfrm>
          <a:off x="971600" y="3501008"/>
          <a:ext cx="7200800" cy="2808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R$ 2.329.020,89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Concordâncias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Habilitações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126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37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Quitação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</a:t>
            </a:r>
          </a:p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ME EPP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25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144385"/>
              </p:ext>
            </p:extLst>
          </p:nvPr>
        </p:nvGraphicFramePr>
        <p:xfrm>
          <a:off x="1187624" y="3212976"/>
          <a:ext cx="72008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R$ 2.342.622,71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R$ 13.601,82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pt-BR" sz="20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DIVERGENTE: R.M DE FREITAS COELHO - ME</a:t>
                      </a:r>
                      <a:endParaRPr lang="pt-BR" sz="18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Análise do Administrador Judicial</a:t>
                      </a:r>
                      <a:endParaRPr lang="pt-BR" sz="20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Improcedência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apurado pelo Administrador Judicial</a:t>
                      </a:r>
                      <a:endParaRPr lang="pt-BR" sz="20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2.329.020,89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</a:t>
            </a:r>
          </a:p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ME EPP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67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QUIROGRAFÁRIOS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94762"/>
              </p:ext>
            </p:extLst>
          </p:nvPr>
        </p:nvGraphicFramePr>
        <p:xfrm>
          <a:off x="971600" y="3501008"/>
          <a:ext cx="72008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127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 </a:t>
                      </a:r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43.725.125,04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Concordâncias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20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456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Habilitações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126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532502"/>
              </p:ext>
            </p:extLst>
          </p:nvPr>
        </p:nvGraphicFramePr>
        <p:xfrm>
          <a:off x="972394" y="5877272"/>
          <a:ext cx="7200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Quitação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65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35767"/>
              </p:ext>
            </p:extLst>
          </p:nvPr>
        </p:nvGraphicFramePr>
        <p:xfrm>
          <a:off x="827584" y="2996952"/>
          <a:ext cx="7632848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2564"/>
                <a:gridCol w="2200284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127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R$ 43.734.585,39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Parcial das Habilitações e Divergências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R$ 9.460,35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pt-BR" sz="20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CONCORDANTE: INDÚSTRIA DE CALÇADOS VIVO LTDA</a:t>
                      </a:r>
                      <a:endParaRPr lang="pt-BR" sz="18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 DIVERGENTE: INDÚSTRIA DE CALÇADOS RKM LTDA</a:t>
                      </a:r>
                      <a:endParaRPr lang="pt-BR" sz="1800" b="1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Análise do Administrador Judicial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Improcedência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apurado pelo Administrador Judicial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R$ 43.725.125,04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QUIROGRAFÁRIOS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77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694</Words>
  <Application>Microsoft Office PowerPoint</Application>
  <PresentationFormat>Apresentação na tela (4:3)</PresentationFormat>
  <Paragraphs>190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Debora Avelar</dc:creator>
  <cp:lastModifiedBy>Debora Avelar</cp:lastModifiedBy>
  <cp:revision>53</cp:revision>
  <cp:lastPrinted>2016-06-02T19:14:01Z</cp:lastPrinted>
  <dcterms:created xsi:type="dcterms:W3CDTF">2016-05-05T18:10:14Z</dcterms:created>
  <dcterms:modified xsi:type="dcterms:W3CDTF">2016-06-14T16:47:37Z</dcterms:modified>
</cp:coreProperties>
</file>