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charts/chart4.xml" ContentType="application/vnd.openxmlformats-officedocument.drawingml.chart+xml"/>
  <Override PartName="/docProps/core.xml" ContentType="application/vnd.openxmlformats-package.core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2.xml" ContentType="application/vnd.openxmlformats-officedocument.drawingml.chart+xml"/>
  <Override PartName="/ppt/slides/slide12.xml" ContentType="application/vnd.openxmlformats-officedocument.presentationml.slide+xml"/>
  <Override PartName="/docProps/app.xml" ContentType="application/vnd.openxmlformats-officedocument.extended-properties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charts/chart3.xml" ContentType="application/vnd.openxmlformats-officedocument.drawingml.chart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22"/>
  </p:notesMasterIdLst>
  <p:sldIdLst>
    <p:sldId id="256" r:id="rId2"/>
    <p:sldId id="265" r:id="rId3"/>
    <p:sldId id="268" r:id="rId4"/>
    <p:sldId id="269" r:id="rId5"/>
    <p:sldId id="267" r:id="rId6"/>
    <p:sldId id="277" r:id="rId7"/>
    <p:sldId id="278" r:id="rId8"/>
    <p:sldId id="279" r:id="rId9"/>
    <p:sldId id="280" r:id="rId10"/>
    <p:sldId id="281" r:id="rId11"/>
    <p:sldId id="282" r:id="rId12"/>
    <p:sldId id="273" r:id="rId13"/>
    <p:sldId id="272" r:id="rId14"/>
    <p:sldId id="271" r:id="rId15"/>
    <p:sldId id="257" r:id="rId16"/>
    <p:sldId id="258" r:id="rId17"/>
    <p:sldId id="263" r:id="rId18"/>
    <p:sldId id="274" r:id="rId19"/>
    <p:sldId id="266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vertBarState="maximized">
    <p:restoredLeft sz="15619" autoAdjust="0"/>
    <p:restoredTop sz="94671" autoAdjust="0"/>
  </p:normalViewPr>
  <p:slideViewPr>
    <p:cSldViewPr>
      <p:cViewPr varScale="1">
        <p:scale>
          <a:sx n="138" d="100"/>
          <a:sy n="138" d="100"/>
        </p:scale>
        <p:origin x="-12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0125"/>
          <c:y val="0.0"/>
          <c:w val="0.605931758530184"/>
          <c:h val="0.9312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VALORES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Valor Total da Dívida Indicado no Edital: R$ 24.474.181,25</c:v>
                </c:pt>
                <c:pt idx="1">
                  <c:v>Divergências e Habilitações: R$ 2.195.038,90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 formatCode="#,##0.00">
                  <c:v>2.447418125E7</c:v>
                </c:pt>
                <c:pt idx="1">
                  <c:v>2.1950389E6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0350984251968504"/>
          <c:y val="0.617692913385827"/>
          <c:w val="0.57740157480315"/>
          <c:h val="0.372004921259843"/>
        </c:manualLayout>
      </c:layout>
      <c:txPr>
        <a:bodyPr/>
        <a:lstStyle/>
        <a:p>
          <a:pPr>
            <a:defRPr lang="pt-BR" b="1">
              <a:latin typeface="Garamond" panose="02020404030301010803" pitchFamily="18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0125"/>
          <c:y val="0.0"/>
          <c:w val="0.605931758530184"/>
          <c:h val="0.9312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VALORES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Valor Total da Dívida Indicado no Edital: R$ 31.686.811,36</c:v>
                </c:pt>
                <c:pt idx="1">
                  <c:v>Divergências e Habilitações: R$ 8.649.407,85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 formatCode="#,##0.00">
                  <c:v>3.168681136E7</c:v>
                </c:pt>
                <c:pt idx="1">
                  <c:v>8.64940785E6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0350984251968504"/>
          <c:y val="0.617692913385827"/>
          <c:w val="0.57740157480315"/>
          <c:h val="0.372004921259843"/>
        </c:manualLayout>
      </c:layout>
      <c:txPr>
        <a:bodyPr/>
        <a:lstStyle/>
        <a:p>
          <a:pPr>
            <a:defRPr lang="pt-BR" b="1">
              <a:latin typeface="Garamond" panose="02020404030301010803" pitchFamily="18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0125"/>
          <c:y val="0.0"/>
          <c:w val="0.605931758530184"/>
          <c:h val="0.9312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VALORES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Valor Total da Dívida Indicado no Edital: R$ 4.105.982,45</c:v>
                </c:pt>
                <c:pt idx="1">
                  <c:v>Divergências e Habilitações: R$ 4.923.446,85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 formatCode="#,##0.00">
                  <c:v>4.10598245E6</c:v>
                </c:pt>
                <c:pt idx="1">
                  <c:v>4.92344618966898E6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0350984251968504"/>
          <c:y val="0.617692913385827"/>
          <c:w val="0.57740157480315"/>
          <c:h val="0.372004921259843"/>
        </c:manualLayout>
      </c:layout>
      <c:txPr>
        <a:bodyPr/>
        <a:lstStyle/>
        <a:p>
          <a:pPr>
            <a:defRPr lang="pt-BR" b="1">
              <a:latin typeface="Garamond" panose="02020404030301010803" pitchFamily="18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0125"/>
          <c:y val="0.0"/>
          <c:w val="0.605931758530184"/>
          <c:h val="0.9312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VALORES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Valor Total da Dívida Indicado no Edital: R$ 187.351.421.90</c:v>
                </c:pt>
                <c:pt idx="1">
                  <c:v>Divergências e Habilitações: R$ 124.745.348,30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 formatCode="#,##0.00">
                  <c:v>1.873514219E8</c:v>
                </c:pt>
                <c:pt idx="1">
                  <c:v>1.247453483E8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0350984251968504"/>
          <c:y val="0.617692913385827"/>
          <c:w val="0.57740157480315"/>
          <c:h val="0.372004921259843"/>
        </c:manualLayout>
      </c:layout>
      <c:txPr>
        <a:bodyPr/>
        <a:lstStyle/>
        <a:p>
          <a:pPr>
            <a:defRPr lang="pt-BR" b="1">
              <a:latin typeface="Garamond" panose="02020404030301010803" pitchFamily="18" charset="0"/>
            </a:defRPr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4085A-2209-4B5B-817E-AC34A7E7E7F9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323D8-BDC2-401B-8ECB-1601138B8A0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354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323D8-BDC2-401B-8ECB-1601138B8A02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796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739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169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794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317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26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231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343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257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227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304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787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EED38-084E-4F6A-8DAE-A99BBB4A33B1}" type="datetimeFigureOut">
              <a:rPr lang="pt-BR" smtClean="0"/>
              <a:pPr/>
              <a:t>5/23/16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41132-B451-4D71-8D87-0F186236712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509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476672"/>
            <a:ext cx="4824536" cy="3744416"/>
          </a:xfrm>
          <a:prstGeom prst="rect">
            <a:avLst/>
          </a:prstGeom>
        </p:spPr>
      </p:pic>
      <p:pic>
        <p:nvPicPr>
          <p:cNvPr id="6" name="Imagem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3528" y="5013176"/>
            <a:ext cx="3863330" cy="155408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357999" y="856163"/>
            <a:ext cx="4511402" cy="39703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Garamond" panose="02020404030301010803" pitchFamily="18" charset="0"/>
              </a:rPr>
              <a:t>PROCESSO DE RECUPERAÇÃO JUDICIAL</a:t>
            </a:r>
          </a:p>
          <a:p>
            <a:pPr algn="ctr"/>
            <a:endParaRPr lang="pt-BR" sz="2800" dirty="0" smtClean="0">
              <a:latin typeface="Garamond" panose="02020404030301010803" pitchFamily="18" charset="0"/>
            </a:endParaRPr>
          </a:p>
          <a:p>
            <a:pPr algn="ctr"/>
            <a:r>
              <a:rPr lang="pt-BR" sz="2800" dirty="0">
                <a:latin typeface="Garamond" panose="02020404030301010803" pitchFamily="18" charset="0"/>
              </a:rPr>
              <a:t>Mendes Junior Trading e Engenharia S.A</a:t>
            </a:r>
            <a:r>
              <a:rPr lang="pt-BR" sz="2800" dirty="0" smtClean="0">
                <a:latin typeface="Garamond" panose="02020404030301010803" pitchFamily="18" charset="0"/>
              </a:rPr>
              <a:t>.</a:t>
            </a:r>
          </a:p>
          <a:p>
            <a:pPr algn="ctr"/>
            <a:endParaRPr lang="pt-BR" sz="2800" dirty="0" smtClean="0">
              <a:latin typeface="Garamond" panose="02020404030301010803" pitchFamily="18" charset="0"/>
            </a:endParaRPr>
          </a:p>
          <a:p>
            <a:pPr algn="ctr"/>
            <a:r>
              <a:rPr lang="pt-BR" sz="2000" dirty="0" smtClean="0">
                <a:latin typeface="Garamond" panose="02020404030301010803" pitchFamily="18" charset="0"/>
              </a:rPr>
              <a:t>Autos n.º </a:t>
            </a:r>
            <a:r>
              <a:rPr lang="pt-BR" sz="2000" dirty="0">
                <a:latin typeface="Garamond" panose="02020404030301010803" pitchFamily="18" charset="0"/>
              </a:rPr>
              <a:t>0579058-27.2016.8.13.0024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32260" y="5559387"/>
            <a:ext cx="4091120" cy="46166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Garamond" panose="02020404030301010803" pitchFamily="18" charset="0"/>
              </a:rPr>
              <a:t>Fase: Verificação dos Créditos</a:t>
            </a:r>
            <a:endParaRPr lang="pt-BR" sz="2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714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1140" y="1654014"/>
            <a:ext cx="8063308" cy="15696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 DECORRENTES DE ACORDO COLETIVO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9734777"/>
              </p:ext>
            </p:extLst>
          </p:nvPr>
        </p:nvGraphicFramePr>
        <p:xfrm>
          <a:off x="972394" y="3645024"/>
          <a:ext cx="72008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indicados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Indicado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R$ 5.310.061,12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Concordâncias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Divergências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Ausência de manifestação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95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8478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7279984"/>
              </p:ext>
            </p:extLst>
          </p:nvPr>
        </p:nvGraphicFramePr>
        <p:xfrm>
          <a:off x="1187624" y="4221088"/>
          <a:ext cx="72008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após habilitação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após pedidos de habilitação e divergência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R$ 5.339.744,79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Valos Parcial das Habilitações e Divergências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R$ 29.684,00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541140" y="1654014"/>
            <a:ext cx="8063308" cy="15696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 DECORRENTES DE ACORDO COLETIVO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2622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7238831"/>
              </p:ext>
            </p:extLst>
          </p:nvPr>
        </p:nvGraphicFramePr>
        <p:xfrm>
          <a:off x="971600" y="3501008"/>
          <a:ext cx="72008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indicados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387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Indicado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R$ 31.686.811,36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Concordâncias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Habilitações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9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Divergências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Ausência de manifestação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350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Quitação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</a:t>
            </a:r>
          </a:p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ME EPP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1258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026616"/>
              </p:ext>
            </p:extLst>
          </p:nvPr>
        </p:nvGraphicFramePr>
        <p:xfrm>
          <a:off x="1187624" y="3212976"/>
          <a:ext cx="7200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após habilitação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395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após pedidos de habilitação e divergência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R$ 37.997.149,18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</a:t>
            </a:r>
          </a:p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ME EPP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628849" y="5157192"/>
            <a:ext cx="660219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latin typeface="Garamond" panose="02020404030301010803" pitchFamily="18" charset="0"/>
              </a:rPr>
              <a:t>PLANO DE RECUPERAÇÃO JUDICIAL: CAPÍTULO VI</a:t>
            </a:r>
          </a:p>
          <a:p>
            <a:pPr algn="ctr"/>
            <a:r>
              <a:rPr lang="pt-BR" sz="2000" b="1" dirty="0" smtClean="0">
                <a:latin typeface="Garamond" panose="02020404030301010803" pitchFamily="18" charset="0"/>
              </a:rPr>
              <a:t>ITENS 6.1.1 – OPÇÕES (i) e (</a:t>
            </a:r>
            <a:r>
              <a:rPr lang="pt-BR" sz="2000" b="1" dirty="0" err="1" smtClean="0">
                <a:latin typeface="Garamond" panose="02020404030301010803" pitchFamily="18" charset="0"/>
              </a:rPr>
              <a:t>ii</a:t>
            </a:r>
            <a:r>
              <a:rPr lang="pt-BR" sz="2000" b="1" dirty="0" smtClean="0">
                <a:latin typeface="Garamond" panose="02020404030301010803" pitchFamily="18" charset="0"/>
              </a:rPr>
              <a:t>)</a:t>
            </a:r>
            <a:endParaRPr lang="pt-BR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5679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4012005"/>
              </p:ext>
            </p:extLst>
          </p:nvPr>
        </p:nvGraphicFramePr>
        <p:xfrm>
          <a:off x="541140" y="24208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5076056" y="3019561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Garamond" panose="02020404030301010803" pitchFamily="18" charset="0"/>
              </a:rPr>
              <a:t>VALOR TOTAL: R$ 40.336.219,21</a:t>
            </a:r>
          </a:p>
          <a:p>
            <a:pPr algn="ctr"/>
            <a:endParaRPr lang="pt-BR" b="1" dirty="0">
              <a:latin typeface="Garamond" panose="02020404030301010803" pitchFamily="18" charset="0"/>
            </a:endParaRPr>
          </a:p>
          <a:p>
            <a:r>
              <a:rPr lang="pt-BR" b="1" dirty="0" smtClean="0">
                <a:latin typeface="Garamond" panose="02020404030301010803" pitchFamily="18" charset="0"/>
              </a:rPr>
              <a:t>    Valor Total da Dívida    Indicado no Edital:</a:t>
            </a:r>
          </a:p>
          <a:p>
            <a:endParaRPr lang="pt-BR" b="1" dirty="0">
              <a:latin typeface="Garamond" panose="02020404030301010803" pitchFamily="18" charset="0"/>
            </a:endParaRPr>
          </a:p>
          <a:p>
            <a:r>
              <a:rPr lang="pt-BR" b="1" dirty="0" smtClean="0">
                <a:latin typeface="Garamond" panose="02020404030301010803" pitchFamily="18" charset="0"/>
              </a:rPr>
              <a:t>    Divergências e </a:t>
            </a:r>
          </a:p>
          <a:p>
            <a:r>
              <a:rPr lang="pt-BR" b="1" dirty="0" smtClean="0">
                <a:latin typeface="Garamond" panose="02020404030301010803" pitchFamily="18" charset="0"/>
              </a:rPr>
              <a:t>Habilitações</a:t>
            </a:r>
            <a:endParaRPr lang="pt-BR" b="1" dirty="0">
              <a:latin typeface="Garamond" panose="02020404030301010803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292080" y="3645024"/>
            <a:ext cx="7200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292080" y="4437112"/>
            <a:ext cx="72008" cy="1440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7509276" y="365774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Garamond" panose="02020404030301010803" pitchFamily="18" charset="0"/>
              </a:rPr>
              <a:t>79%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498188" y="4509120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Garamond" panose="02020404030301010803" pitchFamily="18" charset="0"/>
              </a:rPr>
              <a:t>21%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</a:t>
            </a:r>
          </a:p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ME EPP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8845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1532311"/>
              </p:ext>
            </p:extLst>
          </p:nvPr>
        </p:nvGraphicFramePr>
        <p:xfrm>
          <a:off x="971600" y="3501008"/>
          <a:ext cx="72008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indicados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Indicado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R$ 4.105.982,45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Concordância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Habilitações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Divergências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Ausência de manifestação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16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COM PRIVILÉGIO GERAL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6615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6688248"/>
              </p:ext>
            </p:extLst>
          </p:nvPr>
        </p:nvGraphicFramePr>
        <p:xfrm>
          <a:off x="1115616" y="3284984"/>
          <a:ext cx="7200800" cy="1133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432048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após habilitação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após pedidos de habilitação e divergência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R$ 9.029.428,64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COM PRIVILÉGIO GERAL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28849" y="5157192"/>
            <a:ext cx="660219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latin typeface="Garamond" panose="02020404030301010803" pitchFamily="18" charset="0"/>
              </a:rPr>
              <a:t>PLANO DE RECUPERAÇÃO JUDICIAL: CAPÍTULO V</a:t>
            </a:r>
          </a:p>
          <a:p>
            <a:pPr algn="ctr"/>
            <a:r>
              <a:rPr lang="pt-BR" sz="2000" b="1" dirty="0" smtClean="0">
                <a:latin typeface="Garamond" panose="02020404030301010803" pitchFamily="18" charset="0"/>
              </a:rPr>
              <a:t>SEM PREVISÃO</a:t>
            </a:r>
            <a:endParaRPr lang="pt-BR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0881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COM PRIVILÉGIO GERAL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8451681"/>
              </p:ext>
            </p:extLst>
          </p:nvPr>
        </p:nvGraphicFramePr>
        <p:xfrm>
          <a:off x="541140" y="24208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5148064" y="3019561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Garamond" panose="02020404030301010803" pitchFamily="18" charset="0"/>
              </a:rPr>
              <a:t>VALOR TOTAL: R$ </a:t>
            </a:r>
            <a:r>
              <a:rPr lang="pt-BR" b="1" dirty="0">
                <a:latin typeface="Garamond" panose="02020404030301010803" pitchFamily="18" charset="0"/>
              </a:rPr>
              <a:t>9.029.428,64</a:t>
            </a:r>
            <a:endParaRPr lang="pt-BR" b="1" dirty="0" smtClean="0">
              <a:latin typeface="Garamond" panose="02020404030301010803" pitchFamily="18" charset="0"/>
            </a:endParaRPr>
          </a:p>
          <a:p>
            <a:endParaRPr lang="pt-BR" b="1" dirty="0">
              <a:latin typeface="Garamond" panose="02020404030301010803" pitchFamily="18" charset="0"/>
            </a:endParaRPr>
          </a:p>
          <a:p>
            <a:r>
              <a:rPr lang="pt-BR" b="1" dirty="0" smtClean="0">
                <a:latin typeface="Garamond" panose="02020404030301010803" pitchFamily="18" charset="0"/>
              </a:rPr>
              <a:t>    Valor Total da Dívida    Indicado no Edital:</a:t>
            </a:r>
          </a:p>
          <a:p>
            <a:endParaRPr lang="pt-BR" b="1" dirty="0">
              <a:latin typeface="Garamond" panose="02020404030301010803" pitchFamily="18" charset="0"/>
            </a:endParaRPr>
          </a:p>
          <a:p>
            <a:r>
              <a:rPr lang="pt-BR" b="1" dirty="0" smtClean="0">
                <a:latin typeface="Garamond" panose="02020404030301010803" pitchFamily="18" charset="0"/>
              </a:rPr>
              <a:t>    Divergências e </a:t>
            </a:r>
          </a:p>
          <a:p>
            <a:r>
              <a:rPr lang="pt-BR" b="1" dirty="0" smtClean="0">
                <a:latin typeface="Garamond" panose="02020404030301010803" pitchFamily="18" charset="0"/>
              </a:rPr>
              <a:t>Habilitações</a:t>
            </a:r>
            <a:endParaRPr lang="pt-BR" b="1" dirty="0">
              <a:latin typeface="Garamond" panose="02020404030301010803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364088" y="3717032"/>
            <a:ext cx="7200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364088" y="4509120"/>
            <a:ext cx="72008" cy="1440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7509276" y="3657744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Garamond" panose="02020404030301010803" pitchFamily="18" charset="0"/>
              </a:rPr>
              <a:t>45,47%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380312" y="4509120"/>
            <a:ext cx="125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Garamond" panose="02020404030301010803" pitchFamily="18" charset="0"/>
              </a:rPr>
              <a:t>53,54%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5674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QUIROGRAFÁRIOS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5736230"/>
              </p:ext>
            </p:extLst>
          </p:nvPr>
        </p:nvGraphicFramePr>
        <p:xfrm>
          <a:off x="971600" y="3501008"/>
          <a:ext cx="72008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latin typeface="Garamond" panose="02020404030301010803" pitchFamily="18" charset="0"/>
                        </a:rPr>
                        <a:t> de credores indicados no Edital</a:t>
                      </a:r>
                      <a:endParaRPr lang="pt-BR" sz="20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1099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latin typeface="Garamond" panose="02020404030301010803" pitchFamily="18" charset="0"/>
                        </a:rPr>
                        <a:t> Total da Dívida Indicado no Edital</a:t>
                      </a:r>
                      <a:endParaRPr lang="pt-BR" sz="20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R$ 187.351.421,90</a:t>
                      </a:r>
                      <a:endParaRPr lang="pt-BR" sz="20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Concordâncias</a:t>
                      </a:r>
                      <a:endParaRPr lang="pt-BR" sz="20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Habilitações</a:t>
                      </a:r>
                      <a:endParaRPr lang="pt-BR" sz="20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13</a:t>
                      </a:r>
                      <a:endParaRPr lang="pt-BR" sz="20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Divergências</a:t>
                      </a:r>
                      <a:endParaRPr lang="pt-BR" sz="20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148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Ausência de manifestação</a:t>
                      </a:r>
                      <a:endParaRPr lang="pt-BR" sz="20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930</a:t>
                      </a:r>
                      <a:endParaRPr lang="pt-BR" sz="20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0323958"/>
              </p:ext>
            </p:extLst>
          </p:nvPr>
        </p:nvGraphicFramePr>
        <p:xfrm>
          <a:off x="972394" y="5877272"/>
          <a:ext cx="7200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Quitação</a:t>
                      </a:r>
                      <a:endParaRPr lang="pt-BR" sz="20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6</a:t>
                      </a:r>
                      <a:endParaRPr lang="pt-BR" sz="20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2658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3675910"/>
              </p:ext>
            </p:extLst>
          </p:nvPr>
        </p:nvGraphicFramePr>
        <p:xfrm>
          <a:off x="1187624" y="3212976"/>
          <a:ext cx="7200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após habilitação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1106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latin typeface="Garamond" panose="02020404030301010803" pitchFamily="18" charset="0"/>
                        </a:rPr>
                        <a:t> Total da Dívida após pedidos de habilitação e divergência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Garamond" panose="02020404030301010803" pitchFamily="18" charset="0"/>
                        </a:rPr>
                        <a:t>R$ 312.096.770,20</a:t>
                      </a:r>
                      <a:endParaRPr lang="pt-BR" sz="20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QUIROGRAFÁRIOS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63666" y="5157192"/>
            <a:ext cx="653255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latin typeface="Garamond" panose="02020404030301010803" pitchFamily="18" charset="0"/>
              </a:rPr>
              <a:t>PLANO DE RECUPERAÇÃO JUDICIAL: CAPÍTULO V</a:t>
            </a:r>
          </a:p>
          <a:p>
            <a:pPr algn="ctr"/>
            <a:r>
              <a:rPr lang="pt-BR" sz="2000" b="1" dirty="0" smtClean="0">
                <a:latin typeface="Garamond" panose="02020404030301010803" pitchFamily="18" charset="0"/>
              </a:rPr>
              <a:t>ITENS 5.1.1 – OPÇÕES (i) e (</a:t>
            </a:r>
            <a:r>
              <a:rPr lang="pt-BR" sz="2000" b="1" dirty="0" err="1" smtClean="0">
                <a:latin typeface="Garamond" panose="02020404030301010803" pitchFamily="18" charset="0"/>
              </a:rPr>
              <a:t>ii</a:t>
            </a:r>
            <a:r>
              <a:rPr lang="pt-BR" sz="2000" b="1" dirty="0" smtClean="0">
                <a:latin typeface="Garamond" panose="02020404030301010803" pitchFamily="18" charset="0"/>
              </a:rPr>
              <a:t>)</a:t>
            </a:r>
            <a:endParaRPr lang="pt-BR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087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1140" y="1654014"/>
            <a:ext cx="8063308" cy="15696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VALORES APRESENTADOS PELO DEVEDOR E CREDORES NAS HABILITAÇÕES E DIVERGÊNCIAS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5769733"/>
              </p:ext>
            </p:extLst>
          </p:nvPr>
        </p:nvGraphicFramePr>
        <p:xfrm>
          <a:off x="941383" y="3429000"/>
          <a:ext cx="7262821" cy="291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221"/>
                <a:gridCol w="586051"/>
                <a:gridCol w="1512168"/>
                <a:gridCol w="720080"/>
                <a:gridCol w="2582301"/>
              </a:tblGrid>
              <a:tr h="332074">
                <a:tc rowSpan="2">
                  <a:txBody>
                    <a:bodyPr/>
                    <a:lstStyle/>
                    <a:p>
                      <a:pPr algn="ctr"/>
                      <a:endParaRPr lang="pt-BR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CREDORES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Constantes no Edital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Após</a:t>
                      </a:r>
                      <a:r>
                        <a:rPr lang="pt-BR" sz="16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Habilitações e Divergências</a:t>
                      </a:r>
                      <a:endParaRPr lang="pt-BR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4826">
                <a:tc vMerge="1">
                  <a:txBody>
                    <a:bodyPr/>
                    <a:lstStyle/>
                    <a:p>
                      <a:endParaRPr lang="pt-BR" sz="16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N.º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N.º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Trabalhistas</a:t>
                      </a:r>
                      <a:endParaRPr lang="pt-BR" sz="14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613</a:t>
                      </a:r>
                      <a:endParaRPr lang="pt-BR" sz="14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R$ 24.474.418,25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618</a:t>
                      </a:r>
                      <a:endParaRPr lang="pt-BR" sz="14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R$ 26.670.315,15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Com Garantia Real</a:t>
                      </a:r>
                      <a:endParaRPr lang="pt-BR" sz="14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1</a:t>
                      </a:r>
                      <a:endParaRPr lang="pt-BR" sz="14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R$ 2.180.000,00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1</a:t>
                      </a:r>
                      <a:endParaRPr lang="pt-BR" sz="14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R$ </a:t>
                      </a: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2.180.000,00</a:t>
                      </a:r>
                      <a:endParaRPr lang="pt-BR" sz="14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ME e </a:t>
                      </a:r>
                      <a:r>
                        <a:rPr lang="pt-BR" sz="1400" b="1" dirty="0" err="1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EPPs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387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R$ 31.686.811,36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396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R$ 37.997.149,18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Com Privilégio Geral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R$ 4.105.982,45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R$ 9.029.428,64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Quirografários</a:t>
                      </a:r>
                      <a:endParaRPr lang="pt-BR" sz="14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1099</a:t>
                      </a:r>
                      <a:endParaRPr lang="pt-BR" sz="14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R$ 187.351.421,90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1106</a:t>
                      </a:r>
                      <a:endParaRPr lang="pt-BR" sz="14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Garamond" panose="02020404030301010803" pitchFamily="18" charset="0"/>
                        </a:rPr>
                        <a:t>R$ 312.096.770,20</a:t>
                      </a:r>
                      <a:endParaRPr lang="pt-BR" sz="1400" b="1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TOTAL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2132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R$ 249.798.633,96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2155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R$ 387.973.663,17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8201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7293098"/>
              </p:ext>
            </p:extLst>
          </p:nvPr>
        </p:nvGraphicFramePr>
        <p:xfrm>
          <a:off x="541140" y="24208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5076056" y="3019561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Garamond" panose="02020404030301010803" pitchFamily="18" charset="0"/>
              </a:rPr>
              <a:t>VALOR TOTAL: R$ </a:t>
            </a:r>
            <a:r>
              <a:rPr lang="pt-BR" b="1" dirty="0">
                <a:latin typeface="Garamond" panose="02020404030301010803" pitchFamily="18" charset="0"/>
              </a:rPr>
              <a:t>37.997.149,18</a:t>
            </a:r>
          </a:p>
          <a:p>
            <a:endParaRPr lang="pt-BR" b="1" dirty="0">
              <a:latin typeface="Garamond" panose="02020404030301010803" pitchFamily="18" charset="0"/>
            </a:endParaRPr>
          </a:p>
          <a:p>
            <a:r>
              <a:rPr lang="pt-BR" b="1" dirty="0" smtClean="0">
                <a:latin typeface="Garamond" panose="02020404030301010803" pitchFamily="18" charset="0"/>
              </a:rPr>
              <a:t>    Valor Total da Dívida    Indicado no Edital:</a:t>
            </a:r>
          </a:p>
          <a:p>
            <a:endParaRPr lang="pt-BR" b="1" dirty="0">
              <a:latin typeface="Garamond" panose="02020404030301010803" pitchFamily="18" charset="0"/>
            </a:endParaRPr>
          </a:p>
          <a:p>
            <a:r>
              <a:rPr lang="pt-BR" b="1" dirty="0" smtClean="0">
                <a:latin typeface="Garamond" panose="02020404030301010803" pitchFamily="18" charset="0"/>
              </a:rPr>
              <a:t>    Divergências e </a:t>
            </a:r>
          </a:p>
          <a:p>
            <a:r>
              <a:rPr lang="pt-BR" b="1" dirty="0" smtClean="0">
                <a:latin typeface="Garamond" panose="02020404030301010803" pitchFamily="18" charset="0"/>
              </a:rPr>
              <a:t>Habilitações</a:t>
            </a:r>
            <a:endParaRPr lang="pt-BR" b="1" dirty="0">
              <a:latin typeface="Garamond" panose="02020404030301010803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292080" y="3645024"/>
            <a:ext cx="7200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292080" y="4437112"/>
            <a:ext cx="72008" cy="1440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7509276" y="365774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Garamond" panose="02020404030301010803" pitchFamily="18" charset="0"/>
              </a:rPr>
              <a:t>60%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498188" y="4509120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Garamond" panose="02020404030301010803" pitchFamily="18" charset="0"/>
              </a:rPr>
              <a:t>40%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QUIROGRAFÁRIOS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243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3501933"/>
              </p:ext>
            </p:extLst>
          </p:nvPr>
        </p:nvGraphicFramePr>
        <p:xfrm>
          <a:off x="971600" y="3501008"/>
          <a:ext cx="7200800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indicados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613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Indicado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R$ 24.474.418,25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Concordâncias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Habilitações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Divergências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133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Ausência de manifestação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476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113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3142296"/>
              </p:ext>
            </p:extLst>
          </p:nvPr>
        </p:nvGraphicFramePr>
        <p:xfrm>
          <a:off x="1187624" y="3212976"/>
          <a:ext cx="7200800" cy="1531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após habilitação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618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após pedidos de habilitação e divergência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R$ 26.670.315,15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Valos Parcial das Habilitações e Divergências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R$ 2.195.896,90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97944" y="5157192"/>
            <a:ext cx="6664004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latin typeface="Garamond" panose="02020404030301010803" pitchFamily="18" charset="0"/>
              </a:rPr>
              <a:t>PLANO DE RECUPERAÇÃO JUDICIAL: CAPÍTULO III</a:t>
            </a:r>
          </a:p>
          <a:p>
            <a:pPr algn="ctr"/>
            <a:r>
              <a:rPr lang="pt-BR" sz="2000" b="1" dirty="0" smtClean="0">
                <a:latin typeface="Garamond" panose="02020404030301010803" pitchFamily="18" charset="0"/>
              </a:rPr>
              <a:t>ITEM 3.1.1: Créditos Incontroversos</a:t>
            </a:r>
          </a:p>
          <a:p>
            <a:pPr algn="ctr"/>
            <a:r>
              <a:rPr lang="pt-BR" sz="2000" b="1" dirty="0">
                <a:latin typeface="Garamond" panose="02020404030301010803" pitchFamily="18" charset="0"/>
              </a:rPr>
              <a:t>ITEM </a:t>
            </a:r>
            <a:r>
              <a:rPr lang="pt-BR" sz="2000" b="1" dirty="0" smtClean="0">
                <a:latin typeface="Garamond" panose="02020404030301010803" pitchFamily="18" charset="0"/>
              </a:rPr>
              <a:t>3.1.2: </a:t>
            </a:r>
            <a:r>
              <a:rPr lang="pt-BR" sz="2000" b="1" dirty="0">
                <a:latin typeface="Garamond" panose="02020404030301010803" pitchFamily="18" charset="0"/>
              </a:rPr>
              <a:t>Créditos </a:t>
            </a:r>
            <a:r>
              <a:rPr lang="pt-BR" sz="2000" b="1" dirty="0" smtClean="0">
                <a:latin typeface="Garamond" panose="02020404030301010803" pitchFamily="18" charset="0"/>
              </a:rPr>
              <a:t>Controversos</a:t>
            </a:r>
            <a:endParaRPr lang="pt-BR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14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0772936"/>
              </p:ext>
            </p:extLst>
          </p:nvPr>
        </p:nvGraphicFramePr>
        <p:xfrm>
          <a:off x="541140" y="24208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5076056" y="3019561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Garamond" panose="02020404030301010803" pitchFamily="18" charset="0"/>
              </a:rPr>
              <a:t>VALOR TOTAL: R$ </a:t>
            </a:r>
            <a:r>
              <a:rPr lang="pt-BR" b="1" dirty="0">
                <a:latin typeface="Garamond" panose="02020404030301010803" pitchFamily="18" charset="0"/>
              </a:rPr>
              <a:t>26.669.220,15</a:t>
            </a:r>
          </a:p>
          <a:p>
            <a:endParaRPr lang="pt-BR" b="1" dirty="0">
              <a:latin typeface="Garamond" panose="02020404030301010803" pitchFamily="18" charset="0"/>
            </a:endParaRPr>
          </a:p>
          <a:p>
            <a:r>
              <a:rPr lang="pt-BR" b="1" dirty="0" smtClean="0">
                <a:latin typeface="Garamond" panose="02020404030301010803" pitchFamily="18" charset="0"/>
              </a:rPr>
              <a:t>    Valor Total da Dívida    Indicado no Edital:</a:t>
            </a:r>
          </a:p>
          <a:p>
            <a:endParaRPr lang="pt-BR" b="1" dirty="0">
              <a:latin typeface="Garamond" panose="02020404030301010803" pitchFamily="18" charset="0"/>
            </a:endParaRPr>
          </a:p>
          <a:p>
            <a:r>
              <a:rPr lang="pt-BR" b="1" dirty="0" smtClean="0">
                <a:latin typeface="Garamond" panose="02020404030301010803" pitchFamily="18" charset="0"/>
              </a:rPr>
              <a:t>    Divergências e </a:t>
            </a:r>
          </a:p>
          <a:p>
            <a:r>
              <a:rPr lang="pt-BR" b="1" dirty="0" smtClean="0">
                <a:latin typeface="Garamond" panose="02020404030301010803" pitchFamily="18" charset="0"/>
              </a:rPr>
              <a:t>Habilitações</a:t>
            </a:r>
            <a:endParaRPr lang="pt-BR" b="1" dirty="0">
              <a:latin typeface="Garamond" panose="02020404030301010803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292080" y="3645024"/>
            <a:ext cx="7200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292080" y="4437112"/>
            <a:ext cx="72008" cy="1440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7509276" y="3657744"/>
            <a:ext cx="910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Garamond" panose="02020404030301010803" pitchFamily="18" charset="0"/>
              </a:rPr>
              <a:t>92 %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498188" y="4509120"/>
            <a:ext cx="742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atin typeface="Garamond" panose="02020404030301010803" pitchFamily="18" charset="0"/>
              </a:rPr>
              <a:t>8 %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519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 EM GERAL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799518"/>
              </p:ext>
            </p:extLst>
          </p:nvPr>
        </p:nvGraphicFramePr>
        <p:xfrm>
          <a:off x="972394" y="3645024"/>
          <a:ext cx="7200800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indicados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403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Indicado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R$ 16.949.427,45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Concordâncias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Divergências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98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Ausência de manifestação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304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Habilitações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5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849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7270010"/>
              </p:ext>
            </p:extLst>
          </p:nvPr>
        </p:nvGraphicFramePr>
        <p:xfrm>
          <a:off x="1187624" y="3212976"/>
          <a:ext cx="72008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após habilitação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408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após pedidos de habilitação e divergência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R$ 19.094.527,89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 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Parcial das Habilitações e Divergências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R$ 2.145.100,44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 EM GERAL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872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1140" y="1654014"/>
            <a:ext cx="8063308" cy="15696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 DECORRENTES DE AÇÕES TRABALHISTAS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5873068"/>
              </p:ext>
            </p:extLst>
          </p:nvPr>
        </p:nvGraphicFramePr>
        <p:xfrm>
          <a:off x="972394" y="3645024"/>
          <a:ext cx="72008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indicados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Indicado no Edital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R$ 4.166.181,57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Concordâncias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Divergências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Ausência de manifestação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80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0997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3320" y="0"/>
            <a:ext cx="9157320" cy="232410"/>
          </a:xfrm>
          <a:prstGeom prst="rect">
            <a:avLst/>
          </a:prstGeom>
          <a:solidFill>
            <a:srgbClr val="996600"/>
          </a:solidFill>
          <a:ln w="9525">
            <a:solidFill>
              <a:srgbClr val="9966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54439"/>
            <a:ext cx="2699792" cy="1368152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4271631"/>
              </p:ext>
            </p:extLst>
          </p:nvPr>
        </p:nvGraphicFramePr>
        <p:xfrm>
          <a:off x="1187624" y="4221088"/>
          <a:ext cx="72008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060"/>
                <a:gridCol w="2075740"/>
              </a:tblGrid>
              <a:tr h="226824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Número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de credores após habilitação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Valor</a:t>
                      </a:r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Total da Dívida após pedidos de habilitação e divergência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R$ 4.186.437,04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Valos Parcial das Habilitações e Divergências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R$ 20.255,47</a:t>
                      </a:r>
                      <a:endParaRPr lang="pt-BR" sz="20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41140" y="1654014"/>
            <a:ext cx="8063308" cy="10772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 EM GERAL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41140" y="1654014"/>
            <a:ext cx="8063308" cy="15696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TITULARES DE CRÉDITOS TRABALHISTAS DECORRENTES DE AÇÕES TRABALHISTAS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3166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723</Words>
  <Application>Microsoft Office PowerPoint</Application>
  <PresentationFormat>On-screen Show (4:3)</PresentationFormat>
  <Paragraphs>229</Paragraphs>
  <Slides>20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Debora Avelar</dc:creator>
  <cp:lastModifiedBy>Centro de Direito Internacional</cp:lastModifiedBy>
  <cp:revision>34</cp:revision>
  <dcterms:created xsi:type="dcterms:W3CDTF">2016-05-23T15:38:45Z</dcterms:created>
  <dcterms:modified xsi:type="dcterms:W3CDTF">2016-05-23T15:39:49Z</dcterms:modified>
</cp:coreProperties>
</file>